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22"/>
  </p:notesMasterIdLst>
  <p:handoutMasterIdLst>
    <p:handoutMasterId r:id="rId23"/>
  </p:handoutMasterIdLst>
  <p:sldIdLst>
    <p:sldId id="353" r:id="rId2"/>
    <p:sldId id="354" r:id="rId3"/>
    <p:sldId id="409" r:id="rId4"/>
    <p:sldId id="375" r:id="rId5"/>
    <p:sldId id="405" r:id="rId6"/>
    <p:sldId id="406" r:id="rId7"/>
    <p:sldId id="408" r:id="rId8"/>
    <p:sldId id="407" r:id="rId9"/>
    <p:sldId id="410" r:id="rId10"/>
    <p:sldId id="411" r:id="rId11"/>
    <p:sldId id="412" r:id="rId12"/>
    <p:sldId id="413" r:id="rId13"/>
    <p:sldId id="414" r:id="rId14"/>
    <p:sldId id="415" r:id="rId15"/>
    <p:sldId id="416" r:id="rId16"/>
    <p:sldId id="417" r:id="rId17"/>
    <p:sldId id="418" r:id="rId18"/>
    <p:sldId id="419" r:id="rId19"/>
    <p:sldId id="420" r:id="rId20"/>
    <p:sldId id="421" r:id="rId21"/>
  </p:sldIdLst>
  <p:sldSz cx="9144000" cy="6858000" type="screen4x3"/>
  <p:notesSz cx="9874250" cy="679767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  <a:srgbClr val="CC6600"/>
    <a:srgbClr val="66FF33"/>
    <a:srgbClr val="EBEBFF"/>
    <a:srgbClr val="E7E7FF"/>
    <a:srgbClr val="E1E1FF"/>
    <a:srgbClr val="CCCCFF"/>
    <a:srgbClr val="0000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EBBBCC-DAD2-459C-BE2E-F6DE35CF9A28}" styleName="深色樣式 2 - 輔色 3/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79859" autoAdjust="0"/>
  </p:normalViewPr>
  <p:slideViewPr>
    <p:cSldViewPr>
      <p:cViewPr varScale="1">
        <p:scale>
          <a:sx n="91" d="100"/>
          <a:sy n="91" d="100"/>
        </p:scale>
        <p:origin x="193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440" y="-96"/>
      </p:cViewPr>
      <p:guideLst>
        <p:guide orient="horz" pos="2141"/>
        <p:guide pos="311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1175" y="0"/>
            <a:ext cx="4281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9100C9D-5435-413A-BF52-2B15EB002061}" type="datetime1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1175" y="6456363"/>
            <a:ext cx="4281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E170E82-7C65-4478-A546-7809429790D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97114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1175" y="0"/>
            <a:ext cx="4281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80364E5-E223-41E7-8F7B-C58689653AC1}" type="datetime1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8500" y="509588"/>
            <a:ext cx="3397250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7425" y="3228975"/>
            <a:ext cx="7899400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1175" y="6456363"/>
            <a:ext cx="4281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67C58D4-8247-4CDB-B8D8-366157AD7C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454648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9F011DFF-4CF2-4B16-A707-64B28036040A}" type="slidenum">
              <a:rPr lang="en-US" altLang="zh-TW" smtClean="0"/>
              <a:pPr eaLnBrk="1" hangingPunct="1"/>
              <a:t>1</a:t>
            </a:fld>
            <a:endParaRPr lang="en-US" altLang="zh-TW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49D338C6-14FA-48CC-A73D-B1557EEBA41C}" type="datetime1">
              <a:rPr lang="zh-TW" altLang="en-US" smtClean="0"/>
              <a:pPr eaLnBrk="1" hangingPunct="1"/>
              <a:t>2016/11/2</a:t>
            </a:fld>
            <a:endParaRPr lang="en-US" altLang="zh-TW"/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/>
              <a:t>CSIE CIAL Lab</a:t>
            </a:r>
          </a:p>
        </p:txBody>
      </p:sp>
      <p:sp>
        <p:nvSpPr>
          <p:cNvPr id="47109" name="Rectangle 7"/>
          <p:cNvSpPr txBox="1">
            <a:spLocks noGrp="1" noChangeArrowheads="1"/>
          </p:cNvSpPr>
          <p:nvPr/>
        </p:nvSpPr>
        <p:spPr bwMode="auto">
          <a:xfrm>
            <a:off x="5591175" y="6456363"/>
            <a:ext cx="42814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B507DD77-2F27-408A-A247-AD7484650273}" type="slidenum">
              <a:rPr lang="en-US" altLang="zh-TW" sz="1200"/>
              <a:pPr algn="r" eaLnBrk="1" hangingPunct="1"/>
              <a:t>1</a:t>
            </a:fld>
            <a:endParaRPr lang="en-US" altLang="zh-TW" sz="1200"/>
          </a:p>
        </p:txBody>
      </p:sp>
      <p:sp>
        <p:nvSpPr>
          <p:cNvPr id="471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13100" y="508000"/>
            <a:ext cx="3397250" cy="2549525"/>
          </a:xfrm>
          <a:ln/>
        </p:spPr>
      </p:sp>
      <p:sp>
        <p:nvSpPr>
          <p:cNvPr id="471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 dirty="0">
                <a:ea typeface="新細明體" charset="-120"/>
              </a:rPr>
              <a:t>如何透過 </a:t>
            </a:r>
            <a:r>
              <a:rPr lang="en-US" altLang="zh-TW" dirty="0" err="1">
                <a:ea typeface="新細明體" charset="-120"/>
              </a:rPr>
              <a:t>SDN</a:t>
            </a:r>
            <a:r>
              <a:rPr lang="zh-TW" altLang="en-US" dirty="0">
                <a:ea typeface="新細明體" charset="-120"/>
              </a:rPr>
              <a:t> 最小化延遲重要資料的傳輸</a:t>
            </a:r>
            <a:endParaRPr lang="en-US" altLang="zh-TW" dirty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2931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maximum deviation of DT’s measurements from the nominal value and from the ping tool is 1 </a:t>
            </a:r>
            <a:r>
              <a:rPr lang="en-US" altLang="zh-TW" dirty="0" err="1"/>
              <a:t>ms</a:t>
            </a:r>
            <a:r>
              <a:rPr lang="en-US" altLang="zh-TW" dirty="0"/>
              <a:t> and 1.35 </a:t>
            </a:r>
            <a:r>
              <a:rPr lang="en-US" altLang="zh-TW" dirty="0" err="1"/>
              <a:t>ms</a:t>
            </a:r>
            <a:r>
              <a:rPr lang="en-US" altLang="zh-TW" dirty="0"/>
              <a:t> respectively.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24566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dirty="0"/>
              <a:t>Round-</a:t>
            </a:r>
            <a:r>
              <a:rPr lang="en-US" altLang="zh-TW" sz="1200" dirty="0" err="1"/>
              <a:t>triptime</a:t>
            </a:r>
            <a:r>
              <a:rPr lang="en-US" altLang="zh-TW" sz="1200" dirty="0"/>
              <a:t> </a:t>
            </a:r>
            <a:r>
              <a:rPr lang="zh-TW" altLang="en-US" dirty="0"/>
              <a:t>往返時間</a:t>
            </a:r>
            <a:endParaRPr lang="en-US" altLang="zh-TW" dirty="0"/>
          </a:p>
          <a:p>
            <a:r>
              <a:rPr lang="en-US" altLang="zh-TW" dirty="0"/>
              <a:t>One-way-trip-time </a:t>
            </a:r>
            <a:r>
              <a:rPr lang="zh-TW" altLang="en-US" dirty="0"/>
              <a:t>單程旅行時間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02738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84975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83984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16843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24242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zh-TW" sz="240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zh-TW" sz="240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zh-TW">
              <a:ea typeface="新細明體" pitchFamily="18" charset="-120"/>
            </a:endParaRP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55732-0661-4510-8994-21747E367F95}" type="datetime1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2843213" y="6308725"/>
            <a:ext cx="4033837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525C8-037D-4D9C-A89D-84B4CBED047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74079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80299-9B71-4CE5-8AF3-49E78D1409C8}" type="datetime1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35581-8FB1-4BA3-A1BD-7283ADB7F1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61516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34150" y="549275"/>
            <a:ext cx="1924050" cy="53943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62000" y="549275"/>
            <a:ext cx="5619750" cy="53943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09290-2659-4358-AE6E-0D2AB2AB43AE}" type="datetime1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78D4B-52B5-445E-B845-CE63557AFED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79681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549275"/>
            <a:ext cx="7696200" cy="59213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62000" y="1412875"/>
            <a:ext cx="3771900" cy="45307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6300" y="1412875"/>
            <a:ext cx="3771900" cy="45307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D082F-EB1F-4CA9-A2BB-73C8CA86B6DC}" type="datetime1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7B881-FCCB-4025-94C8-DA2AFB2801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87309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549275"/>
            <a:ext cx="7696200" cy="59213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762000" y="1412875"/>
            <a:ext cx="7696200" cy="4530725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62556-DD1A-4320-A61A-1EEC9D929459}" type="datetime1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E0783-66AB-4E9E-B57F-90858DA08A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4737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B5826-75D5-42B3-A5C4-B229DF8C6A71}" type="datetime1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951E2-EEAA-4669-B8F0-B40FD5B3C2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5020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840D1-7F77-4D1A-BD2B-AA0AFA56A26A}" type="datetime1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754AE-326A-49DC-BA3C-648274DC3B1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117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62000" y="1412875"/>
            <a:ext cx="37719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6300" y="1412875"/>
            <a:ext cx="37719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D7D96-79B4-4AC6-A23F-82AC22FB9E37}" type="datetime1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F1F05-B80C-4342-AEC2-30DC8D76B3D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9736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8D481-9A74-41A8-A3DD-B725FABA0BFD}" type="datetime1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368F9-24E6-4439-86FC-553CFE5611B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7046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432D8-DDB8-4D0D-A821-5B579638449B}" type="datetime1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723CC-A3E8-494E-B22F-9BADF4484A4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749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28D2E-D3A3-40BD-85D2-775B7A5B698A}" type="datetime1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A9615-97A3-4B50-80FA-CDDFC7E0164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53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84AE2-8279-4719-AA7D-0CCC31134587}" type="datetime1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8E641-5E6C-4237-BE88-7A5ACB6ACF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8221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A583F-7C87-430E-BA42-51959189E1EB}" type="datetime1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EF0DD-2EB3-4841-BC04-5E0E052FC0D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8285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49275"/>
            <a:ext cx="76962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412875"/>
            <a:ext cx="76962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0872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5623A5B-BE50-49C9-96A3-44CA19F684C2}" type="datetime1">
              <a:rPr lang="zh-TW" altLang="en-US"/>
              <a:pPr>
                <a:defRPr/>
              </a:pPr>
              <a:t>2016/11/2</a:t>
            </a:fld>
            <a:endParaRPr lang="en-US" altLang="zh-TW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3213" y="6284913"/>
            <a:ext cx="3960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0872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2008DEC-E19B-4006-9D6C-42694AEFA0F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031" name="Group 10"/>
          <p:cNvGrpSpPr>
            <a:grpSpLocks/>
          </p:cNvGrpSpPr>
          <p:nvPr/>
        </p:nvGrpSpPr>
        <p:grpSpPr bwMode="auto">
          <a:xfrm>
            <a:off x="168275" y="212725"/>
            <a:ext cx="8823325" cy="6096000"/>
            <a:chOff x="106" y="28"/>
            <a:chExt cx="5558" cy="3840"/>
          </a:xfrm>
        </p:grpSpPr>
        <p:sp>
          <p:nvSpPr>
            <p:cNvPr id="99336" name="AutoShape 8"/>
            <p:cNvSpPr>
              <a:spLocks noChangeArrowheads="1"/>
            </p:cNvSpPr>
            <p:nvPr/>
          </p:nvSpPr>
          <p:spPr bwMode="auto">
            <a:xfrm>
              <a:off x="106" y="28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zh-TW" sz="2400"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99337" name="Line 9"/>
            <p:cNvSpPr>
              <a:spLocks noChangeShapeType="1"/>
            </p:cNvSpPr>
            <p:nvPr/>
          </p:nvSpPr>
          <p:spPr bwMode="auto">
            <a:xfrm>
              <a:off x="480" y="709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  <p:sldLayoutId id="2147484122" r:id="rId12"/>
    <p:sldLayoutId id="2147484123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kumimoji="1"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kumimoji="1"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kumimoji="1"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8118" y="1052736"/>
            <a:ext cx="8785225" cy="1944687"/>
          </a:xfrm>
        </p:spPr>
        <p:txBody>
          <a:bodyPr/>
          <a:lstStyle/>
          <a:p>
            <a:r>
              <a:rPr lang="en-US" altLang="zh-TW" sz="2800" b="1" i="0" dirty="0"/>
              <a:t>Minimizing latency of critical traffic through </a:t>
            </a:r>
            <a:r>
              <a:rPr lang="en-US" altLang="zh-TW" sz="2800" b="1" i="0" dirty="0" err="1"/>
              <a:t>SDN</a:t>
            </a:r>
            <a:endParaRPr lang="zh-TW" altLang="zh-TW" sz="2800" i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3429000"/>
            <a:ext cx="6444716" cy="2160588"/>
          </a:xfrm>
        </p:spPr>
        <p:txBody>
          <a:bodyPr/>
          <a:lstStyle/>
          <a:p>
            <a:pPr algn="l"/>
            <a:r>
              <a:rPr lang="en-US" altLang="zh-TW" sz="1800" dirty="0"/>
              <a:t>Author: Joan </a:t>
            </a:r>
            <a:r>
              <a:rPr lang="en-US" altLang="zh-TW" sz="1800" dirty="0" err="1"/>
              <a:t>Meseguer</a:t>
            </a:r>
            <a:r>
              <a:rPr lang="en-US" altLang="zh-TW" sz="1800" dirty="0"/>
              <a:t> </a:t>
            </a:r>
            <a:r>
              <a:rPr lang="en-US" altLang="zh-TW" sz="1800" dirty="0" err="1"/>
              <a:t>Llopis</a:t>
            </a:r>
            <a:endParaRPr lang="en-US" altLang="zh-TW" sz="1800" dirty="0"/>
          </a:p>
          <a:p>
            <a:pPr algn="l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Publisher/Conference: </a:t>
            </a:r>
            <a:r>
              <a:rPr lang="en-US" altLang="zh-TW" sz="1800" dirty="0"/>
              <a:t>IEEE NAS 2016</a:t>
            </a:r>
            <a:endParaRPr lang="en-US" altLang="zh-TW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Presenter: </a:t>
            </a:r>
            <a:r>
              <a:rPr lang="en-US" altLang="zh-TW" sz="1800" dirty="0"/>
              <a:t>Cheng-Feng </a:t>
            </a:r>
            <a:r>
              <a:rPr lang="en-US" altLang="zh-TW" sz="1800" dirty="0" err="1"/>
              <a:t>Ke</a:t>
            </a:r>
            <a:endParaRPr lang="en-US" altLang="zh-TW" sz="1800" dirty="0"/>
          </a:p>
          <a:p>
            <a:pPr algn="l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Date: 2016/11/02</a:t>
            </a:r>
            <a:endParaRPr kumimoji="0" lang="en-US" altLang="zh-TW" sz="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600200" y="6016625"/>
            <a:ext cx="59610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zh-TW" sz="1600" dirty="0"/>
              <a:t>Department of Computer Science and Information Engineering </a:t>
            </a:r>
          </a:p>
          <a:p>
            <a:pPr algn="ctr" eaLnBrk="0" hangingPunct="0"/>
            <a:r>
              <a:rPr lang="en-US" altLang="zh-TW" sz="1600" dirty="0"/>
              <a:t>National Cheng Kung University, Taiwan R.O.C.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 err="1"/>
              <a:t>Evalution</a:t>
            </a:r>
            <a:r>
              <a:rPr lang="en-US" altLang="zh-TW" sz="3600" b="1" dirty="0"/>
              <a:t> 1</a:t>
            </a:r>
            <a:endParaRPr lang="zh-TW" altLang="en-US" sz="36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1412875"/>
            <a:ext cx="8022468" cy="4530725"/>
          </a:xfrm>
        </p:spPr>
        <p:txBody>
          <a:bodyPr/>
          <a:lstStyle/>
          <a:p>
            <a:r>
              <a:rPr lang="en-US" altLang="zh-TW" sz="2000" dirty="0"/>
              <a:t>The tests performed to evaluate the </a:t>
            </a:r>
            <a:r>
              <a:rPr lang="en-US" altLang="zh-TW" sz="2000" dirty="0">
                <a:solidFill>
                  <a:srgbClr val="FF0000"/>
                </a:solidFill>
              </a:rPr>
              <a:t>Delay Tracking</a:t>
            </a:r>
            <a:r>
              <a:rPr lang="en-US" altLang="zh-TW" sz="2000" dirty="0"/>
              <a:t> function.</a:t>
            </a:r>
          </a:p>
          <a:p>
            <a:endParaRPr lang="en-US" altLang="zh-TW" sz="2000" dirty="0">
              <a:latin typeface="Times New Roman" panose="02020603050405020304" pitchFamily="18" charset="0"/>
            </a:endParaRPr>
          </a:p>
          <a:p>
            <a:r>
              <a:rPr lang="en-US" altLang="zh-TW" sz="2000" dirty="0">
                <a:latin typeface="Times New Roman" panose="02020603050405020304" pitchFamily="18" charset="0"/>
              </a:rPr>
              <a:t>The final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end-to-end nominal latency </a:t>
            </a:r>
            <a:r>
              <a:rPr lang="en-US" altLang="zh-TW" sz="2000" dirty="0">
                <a:latin typeface="Times New Roman" panose="02020603050405020304" pitchFamily="18" charset="0"/>
              </a:rPr>
              <a:t>for the path </a:t>
            </a:r>
            <a:r>
              <a:rPr lang="en-US" altLang="zh-TW" sz="2000" dirty="0" err="1">
                <a:latin typeface="Times New Roman" panose="02020603050405020304" pitchFamily="18" charset="0"/>
              </a:rPr>
              <a:t>SW1-SW2-SW3-SW4</a:t>
            </a:r>
            <a:r>
              <a:rPr lang="en-US" altLang="zh-TW" sz="2000" dirty="0">
                <a:latin typeface="Times New Roman" panose="02020603050405020304" pitchFamily="18" charset="0"/>
              </a:rPr>
              <a:t> this would be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30 </a:t>
            </a:r>
            <a:r>
              <a:rPr lang="en-US" altLang="zh-TW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ms</a:t>
            </a:r>
            <a:r>
              <a:rPr lang="en-US" altLang="zh-TW" sz="2000" dirty="0" err="1">
                <a:latin typeface="Times New Roman" panose="02020603050405020304" pitchFamily="18" charset="0"/>
              </a:rPr>
              <a:t>.</a:t>
            </a:r>
            <a:endParaRPr lang="en-US" altLang="zh-TW" sz="2000" dirty="0">
              <a:latin typeface="Times New Roman" panose="02020603050405020304" pitchFamily="18" charset="0"/>
            </a:endParaRPr>
          </a:p>
          <a:p>
            <a:endParaRPr lang="en-US" altLang="zh-TW" sz="2000" dirty="0">
              <a:latin typeface="Times New Roman" panose="02020603050405020304" pitchFamily="18" charset="0"/>
            </a:endParaRPr>
          </a:p>
          <a:p>
            <a:r>
              <a:rPr lang="en-US" altLang="zh-TW" sz="2000" dirty="0">
                <a:latin typeface="Times New Roman" panose="02020603050405020304" pitchFamily="18" charset="0"/>
              </a:rPr>
              <a:t>The physical latency of link </a:t>
            </a:r>
            <a:r>
              <a:rPr lang="en-US" altLang="zh-TW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SW2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zh-TW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SW3</a:t>
            </a:r>
            <a:r>
              <a:rPr lang="en-US" altLang="zh-TW" sz="2000" dirty="0">
                <a:latin typeface="Times New Roman" panose="02020603050405020304" pitchFamily="18" charset="0"/>
              </a:rPr>
              <a:t> suffers from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random changes </a:t>
            </a:r>
            <a:r>
              <a:rPr lang="en-US" altLang="zh-TW" sz="2000" dirty="0">
                <a:latin typeface="Times New Roman" panose="02020603050405020304" pitchFamily="18" charset="0"/>
              </a:rPr>
              <a:t>throughout the simulation runtime.</a:t>
            </a:r>
          </a:p>
          <a:p>
            <a:endParaRPr lang="en-US" altLang="zh-TW" sz="2000" dirty="0">
              <a:latin typeface="Times New Roman" panose="02020603050405020304" pitchFamily="18" charset="0"/>
            </a:endParaRPr>
          </a:p>
          <a:p>
            <a:r>
              <a:rPr lang="en-US" altLang="zh-TW" sz="2000" dirty="0">
                <a:latin typeface="Times New Roman" panose="02020603050405020304" pitchFamily="18" charset="0"/>
              </a:rPr>
              <a:t>Compare it to the Ping utility from terminal </a:t>
            </a:r>
            <a:r>
              <a:rPr lang="en-US" altLang="zh-TW" sz="2000" dirty="0" err="1">
                <a:latin typeface="Times New Roman" panose="02020603050405020304" pitchFamily="18" charset="0"/>
              </a:rPr>
              <a:t>H1</a:t>
            </a:r>
            <a:r>
              <a:rPr lang="en-US" altLang="zh-TW" sz="2000" dirty="0">
                <a:latin typeface="Times New Roman" panose="02020603050405020304" pitchFamily="18" charset="0"/>
              </a:rPr>
              <a:t> to </a:t>
            </a:r>
            <a:r>
              <a:rPr lang="en-US" altLang="zh-TW" sz="2000" dirty="0" err="1">
                <a:latin typeface="Times New Roman" panose="02020603050405020304" pitchFamily="18" charset="0"/>
              </a:rPr>
              <a:t>H2</a:t>
            </a:r>
            <a:r>
              <a:rPr lang="en-US" altLang="zh-TW" sz="20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769241"/>
            <a:ext cx="7841441" cy="1432067"/>
          </a:xfrm>
          <a:prstGeom prst="rect">
            <a:avLst/>
          </a:prstGeom>
        </p:spPr>
      </p:pic>
      <p:cxnSp>
        <p:nvCxnSpPr>
          <p:cNvPr id="13" name="直線單箭頭接點 13"/>
          <p:cNvCxnSpPr/>
          <p:nvPr/>
        </p:nvCxnSpPr>
        <p:spPr>
          <a:xfrm>
            <a:off x="4604288" y="5337212"/>
            <a:ext cx="0" cy="463482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750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 err="1"/>
              <a:t>Evalution</a:t>
            </a:r>
            <a:r>
              <a:rPr lang="en-US" altLang="zh-TW" sz="3600" b="1" dirty="0"/>
              <a:t> 1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628800"/>
            <a:ext cx="7411801" cy="4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13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 err="1"/>
              <a:t>Evalution</a:t>
            </a:r>
            <a:r>
              <a:rPr lang="en-US" altLang="zh-TW" sz="3600" b="1" dirty="0"/>
              <a:t> 2</a:t>
            </a:r>
            <a:endParaRPr lang="zh-TW" altLang="en-US" sz="36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1412875"/>
            <a:ext cx="8022468" cy="4530725"/>
          </a:xfrm>
        </p:spPr>
        <p:txBody>
          <a:bodyPr/>
          <a:lstStyle/>
          <a:p>
            <a:r>
              <a:rPr lang="en-US" altLang="zh-TW" sz="2000" dirty="0"/>
              <a:t>The tests performed to evaluate the </a:t>
            </a:r>
            <a:r>
              <a:rPr lang="en-US" altLang="zh-TW" sz="2000" dirty="0">
                <a:solidFill>
                  <a:srgbClr val="FF0000"/>
                </a:solidFill>
              </a:rPr>
              <a:t>Delay Tracking</a:t>
            </a:r>
            <a:r>
              <a:rPr lang="en-US" altLang="zh-TW" sz="2000" dirty="0"/>
              <a:t> function.</a:t>
            </a:r>
          </a:p>
          <a:p>
            <a:endParaRPr lang="en-US" altLang="zh-TW" sz="2000" dirty="0">
              <a:latin typeface="Times New Roman" panose="02020603050405020304" pitchFamily="18" charset="0"/>
            </a:endParaRPr>
          </a:p>
          <a:p>
            <a:r>
              <a:rPr lang="en-US" altLang="zh-TW" sz="2000" dirty="0"/>
              <a:t>In the second one, the </a:t>
            </a:r>
            <a:r>
              <a:rPr lang="en-US" altLang="zh-TW" sz="2000" dirty="0">
                <a:solidFill>
                  <a:srgbClr val="FF0000"/>
                </a:solidFill>
              </a:rPr>
              <a:t>latency is deterministic</a:t>
            </a:r>
            <a:r>
              <a:rPr lang="en-US" altLang="zh-TW" sz="2000" dirty="0"/>
              <a:t>. </a:t>
            </a:r>
          </a:p>
          <a:p>
            <a:endParaRPr lang="en-US" altLang="zh-TW" sz="2000" dirty="0"/>
          </a:p>
          <a:p>
            <a:r>
              <a:rPr lang="en-US" altLang="zh-TW" sz="2000" dirty="0"/>
              <a:t>The applied variations to that link are 30 </a:t>
            </a:r>
            <a:r>
              <a:rPr lang="en-US" altLang="zh-TW" sz="2000" dirty="0" err="1"/>
              <a:t>ms</a:t>
            </a:r>
            <a:r>
              <a:rPr lang="en-US" altLang="zh-TW" sz="2000" dirty="0"/>
              <a:t> of magnitude following a </a:t>
            </a:r>
            <a:r>
              <a:rPr lang="en-US" altLang="zh-TW" sz="2000" dirty="0">
                <a:solidFill>
                  <a:srgbClr val="FF0000"/>
                </a:solidFill>
              </a:rPr>
              <a:t>harmonic pattern </a:t>
            </a:r>
            <a:r>
              <a:rPr lang="en-US" altLang="zh-TW" sz="2000" dirty="0"/>
              <a:t>with a progressive period decrease.</a:t>
            </a:r>
            <a:endParaRPr lang="en-US" altLang="zh-TW" sz="2000" dirty="0">
              <a:latin typeface="Times New Roman" panose="02020603050405020304" pitchFamily="18" charset="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72" y="4401108"/>
            <a:ext cx="7841441" cy="143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172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 err="1"/>
              <a:t>Evalution</a:t>
            </a:r>
            <a:r>
              <a:rPr lang="en-US" altLang="zh-TW" sz="3600" b="1" dirty="0"/>
              <a:t> 2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484784"/>
            <a:ext cx="7348872" cy="464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906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 err="1"/>
              <a:t>Evalution</a:t>
            </a:r>
            <a:r>
              <a:rPr lang="en-US" altLang="zh-TW" sz="3600" b="1" dirty="0"/>
              <a:t> 3</a:t>
            </a:r>
            <a:endParaRPr lang="zh-TW" altLang="en-US" sz="36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1412875"/>
            <a:ext cx="8022468" cy="4530725"/>
          </a:xfrm>
        </p:spPr>
        <p:txBody>
          <a:bodyPr/>
          <a:lstStyle/>
          <a:p>
            <a:r>
              <a:rPr lang="en-US" altLang="zh-TW" sz="2000" dirty="0">
                <a:latin typeface="Times New Roman" panose="02020603050405020304" pitchFamily="18" charset="0"/>
              </a:rPr>
              <a:t>Besides the comparison of DT and ping mechanisms we considered worthy to analyze the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latency of the control channel </a:t>
            </a:r>
            <a:r>
              <a:rPr lang="en-US" altLang="zh-TW" sz="2000" dirty="0">
                <a:latin typeface="Times New Roman" panose="02020603050405020304" pitchFamily="18" charset="0"/>
              </a:rPr>
              <a:t>(i.e. controller’s southbound interface).</a:t>
            </a:r>
          </a:p>
          <a:p>
            <a:endParaRPr lang="en-US" altLang="zh-TW" sz="2000" dirty="0">
              <a:latin typeface="Times New Roman" panose="02020603050405020304" pitchFamily="18" charset="0"/>
            </a:endParaRPr>
          </a:p>
          <a:p>
            <a:r>
              <a:rPr lang="en-US" altLang="zh-TW" sz="2000" dirty="0"/>
              <a:t>Round-</a:t>
            </a:r>
            <a:r>
              <a:rPr lang="en-US" altLang="zh-TW" sz="2000" dirty="0" err="1"/>
              <a:t>triptime</a:t>
            </a:r>
            <a:r>
              <a:rPr lang="en-US" altLang="zh-TW" sz="2000" dirty="0"/>
              <a:t> (i.e. </a:t>
            </a:r>
            <a:r>
              <a:rPr lang="en-US" altLang="zh-TW" sz="2000" dirty="0" err="1"/>
              <a:t>echo_packet_RTT</a:t>
            </a:r>
            <a:r>
              <a:rPr lang="en-US" altLang="zh-TW" sz="2000" dirty="0"/>
              <a:t>) of echo packets.</a:t>
            </a:r>
          </a:p>
          <a:p>
            <a:r>
              <a:rPr lang="en-US" altLang="zh-TW" sz="2000" dirty="0">
                <a:latin typeface="Times New Roman" panose="02020603050405020304" pitchFamily="18" charset="0"/>
              </a:rPr>
              <a:t>One-way-trip-time of the probe packet (i.e. </a:t>
            </a:r>
            <a:r>
              <a:rPr lang="en-US" altLang="zh-TW" sz="2000" dirty="0" err="1">
                <a:latin typeface="Times New Roman" panose="02020603050405020304" pitchFamily="18" charset="0"/>
              </a:rPr>
              <a:t>probe_OWTT</a:t>
            </a:r>
            <a:r>
              <a:rPr lang="en-US" altLang="zh-TW" sz="2000" dirty="0">
                <a:latin typeface="Times New Roman" panose="02020603050405020304" pitchFamily="18" charset="0"/>
              </a:rPr>
              <a:t>).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72" y="4401108"/>
            <a:ext cx="7841441" cy="143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59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 err="1"/>
              <a:t>Evalution</a:t>
            </a:r>
            <a:r>
              <a:rPr lang="en-US" altLang="zh-TW" sz="3600" b="1" dirty="0"/>
              <a:t> 2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856" y="1548049"/>
            <a:ext cx="7310488" cy="4306416"/>
          </a:xfrm>
          <a:prstGeom prst="rect">
            <a:avLst/>
          </a:prstGeom>
        </p:spPr>
      </p:pic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4254110" y="368660"/>
            <a:ext cx="8022468" cy="4530725"/>
          </a:xfrm>
        </p:spPr>
        <p:txBody>
          <a:bodyPr/>
          <a:lstStyle/>
          <a:p>
            <a:r>
              <a:rPr lang="en-US" altLang="zh-TW" sz="2000" dirty="0"/>
              <a:t>Round-</a:t>
            </a:r>
            <a:r>
              <a:rPr lang="en-US" altLang="zh-TW" sz="2000" dirty="0" err="1"/>
              <a:t>triptime</a:t>
            </a:r>
            <a:r>
              <a:rPr lang="en-US" altLang="zh-TW" sz="2000" dirty="0"/>
              <a:t> (</a:t>
            </a:r>
            <a:r>
              <a:rPr lang="en-US" altLang="zh-TW" sz="2000" dirty="0" err="1"/>
              <a:t>echo_packet_RTT</a:t>
            </a:r>
            <a:r>
              <a:rPr lang="en-US" altLang="zh-TW" sz="2000" dirty="0"/>
              <a:t>).</a:t>
            </a:r>
          </a:p>
          <a:p>
            <a:r>
              <a:rPr lang="en-US" altLang="zh-TW" sz="2000" dirty="0">
                <a:latin typeface="Times New Roman" panose="02020603050405020304" pitchFamily="18" charset="0"/>
              </a:rPr>
              <a:t>One-way-trip-time (</a:t>
            </a:r>
            <a:r>
              <a:rPr lang="en-US" altLang="zh-TW" sz="2000" dirty="0" err="1">
                <a:latin typeface="Times New Roman" panose="02020603050405020304" pitchFamily="18" charset="0"/>
              </a:rPr>
              <a:t>probe_OWTT</a:t>
            </a:r>
            <a:r>
              <a:rPr lang="en-US" altLang="zh-TW" sz="2000" dirty="0">
                <a:latin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61430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 err="1"/>
              <a:t>Evalution</a:t>
            </a:r>
            <a:r>
              <a:rPr lang="en-US" altLang="zh-TW" sz="3600" b="1" dirty="0"/>
              <a:t> 4</a:t>
            </a:r>
            <a:endParaRPr lang="zh-TW" altLang="en-US" sz="36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429774"/>
            <a:ext cx="8166484" cy="4530725"/>
          </a:xfrm>
        </p:spPr>
        <p:txBody>
          <a:bodyPr/>
          <a:lstStyle/>
          <a:p>
            <a:r>
              <a:rPr lang="en-US" altLang="zh-TW" sz="2000" dirty="0">
                <a:latin typeface="Times New Roman" panose="02020603050405020304" pitchFamily="18" charset="0"/>
              </a:rPr>
              <a:t>We compare the measured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delay for the flow between HOST 1 and HOST 2</a:t>
            </a:r>
            <a:r>
              <a:rPr lang="en-US" altLang="zh-TW" sz="2000" dirty="0">
                <a:latin typeface="Times New Roman" panose="02020603050405020304" pitchFamily="18" charset="0"/>
              </a:rPr>
              <a:t> when the DM module is activated against when it is deactivated (Shortest path based routing).</a:t>
            </a:r>
          </a:p>
          <a:p>
            <a:endParaRPr lang="en-US" altLang="zh-TW" sz="2000" dirty="0">
              <a:latin typeface="Times New Roman" panose="02020603050405020304" pitchFamily="18" charset="0"/>
            </a:endParaRPr>
          </a:p>
          <a:p>
            <a:r>
              <a:rPr lang="en-US" altLang="zh-TW" sz="2000" dirty="0">
                <a:latin typeface="Times New Roman" panose="02020603050405020304" pitchFamily="18" charset="0"/>
              </a:rPr>
              <a:t>Shots of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60 seconds </a:t>
            </a:r>
            <a:r>
              <a:rPr lang="en-US" altLang="zh-TW" sz="2000" dirty="0">
                <a:latin typeface="Times New Roman" panose="02020603050405020304" pitchFamily="18" charset="0"/>
              </a:rPr>
              <a:t>long have been launched.</a:t>
            </a:r>
          </a:p>
          <a:p>
            <a:endParaRPr lang="en-US" altLang="zh-TW" sz="2000" dirty="0">
              <a:latin typeface="Times New Roman" panose="02020603050405020304" pitchFamily="18" charset="0"/>
            </a:endParaRPr>
          </a:p>
          <a:p>
            <a:r>
              <a:rPr lang="en-US" altLang="zh-TW" sz="2000" dirty="0">
                <a:latin typeface="Times New Roman" panose="02020603050405020304" pitchFamily="18" charset="0"/>
              </a:rPr>
              <a:t>The latency variations are applied to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the link that connects </a:t>
            </a:r>
            <a:r>
              <a:rPr lang="en-US" altLang="zh-TW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SW1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with </a:t>
            </a:r>
            <a:r>
              <a:rPr lang="en-US" altLang="zh-TW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SW4</a:t>
            </a:r>
            <a:r>
              <a:rPr lang="en-US" altLang="zh-TW" sz="20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04" y="4113076"/>
            <a:ext cx="7020780" cy="2631061"/>
          </a:xfrm>
          <a:prstGeom prst="rect">
            <a:avLst/>
          </a:prstGeom>
        </p:spPr>
      </p:pic>
      <p:cxnSp>
        <p:nvCxnSpPr>
          <p:cNvPr id="8" name="直線單箭頭接點 13"/>
          <p:cNvCxnSpPr/>
          <p:nvPr/>
        </p:nvCxnSpPr>
        <p:spPr>
          <a:xfrm>
            <a:off x="3491880" y="5373216"/>
            <a:ext cx="0" cy="463482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248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 err="1"/>
              <a:t>Evalution</a:t>
            </a:r>
            <a:r>
              <a:rPr lang="en-US" altLang="zh-TW" sz="3600" b="1" dirty="0"/>
              <a:t> 4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04" y="1376772"/>
            <a:ext cx="7128792" cy="479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186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 err="1"/>
              <a:t>Evalution</a:t>
            </a:r>
            <a:r>
              <a:rPr lang="en-US" altLang="zh-TW" sz="3600" b="1" dirty="0"/>
              <a:t> 5</a:t>
            </a:r>
            <a:endParaRPr lang="zh-TW" altLang="en-US" sz="36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429774"/>
            <a:ext cx="8166484" cy="4530725"/>
          </a:xfrm>
        </p:spPr>
        <p:txBody>
          <a:bodyPr/>
          <a:lstStyle/>
          <a:p>
            <a:r>
              <a:rPr lang="en-US" altLang="zh-TW" sz="2000" dirty="0">
                <a:latin typeface="Times New Roman" panose="02020603050405020304" pitchFamily="18" charset="0"/>
              </a:rPr>
              <a:t>Shots of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60 seconds </a:t>
            </a:r>
            <a:r>
              <a:rPr lang="en-US" altLang="zh-TW" sz="2000" dirty="0">
                <a:latin typeface="Times New Roman" panose="02020603050405020304" pitchFamily="18" charset="0"/>
              </a:rPr>
              <a:t>long have been launched.</a:t>
            </a:r>
          </a:p>
          <a:p>
            <a:endParaRPr lang="en-US" altLang="zh-TW" sz="2000" dirty="0">
              <a:latin typeface="Times New Roman" panose="02020603050405020304" pitchFamily="18" charset="0"/>
            </a:endParaRPr>
          </a:p>
          <a:p>
            <a:r>
              <a:rPr lang="en-US" altLang="zh-TW" sz="2000" dirty="0"/>
              <a:t>The applied variations to that link are </a:t>
            </a:r>
            <a:r>
              <a:rPr lang="en-US" altLang="zh-TW" sz="2000" dirty="0">
                <a:solidFill>
                  <a:srgbClr val="FF0000"/>
                </a:solidFill>
              </a:rPr>
              <a:t>100 </a:t>
            </a:r>
            <a:r>
              <a:rPr lang="en-US" altLang="zh-TW" sz="2000" dirty="0" err="1">
                <a:solidFill>
                  <a:srgbClr val="FF0000"/>
                </a:solidFill>
              </a:rPr>
              <a:t>ms</a:t>
            </a:r>
            <a:r>
              <a:rPr lang="en-US" altLang="zh-TW" sz="2000" dirty="0">
                <a:solidFill>
                  <a:srgbClr val="FF0000"/>
                </a:solidFill>
              </a:rPr>
              <a:t> </a:t>
            </a:r>
            <a:r>
              <a:rPr lang="en-US" altLang="zh-TW" sz="2000" dirty="0"/>
              <a:t>of magnitude following a </a:t>
            </a:r>
            <a:r>
              <a:rPr lang="en-US" altLang="zh-TW" sz="2000" dirty="0">
                <a:solidFill>
                  <a:srgbClr val="FF0000"/>
                </a:solidFill>
              </a:rPr>
              <a:t>harmonic pattern</a:t>
            </a:r>
            <a:r>
              <a:rPr lang="en-US" altLang="zh-TW" sz="2000" dirty="0"/>
              <a:t>.</a:t>
            </a:r>
            <a:endParaRPr lang="en-US" altLang="zh-TW" sz="2000" dirty="0">
              <a:latin typeface="Times New Roman" panose="02020603050405020304" pitchFamily="18" charset="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04" y="3584001"/>
            <a:ext cx="7020780" cy="2631061"/>
          </a:xfrm>
          <a:prstGeom prst="rect">
            <a:avLst/>
          </a:prstGeom>
        </p:spPr>
      </p:pic>
      <p:cxnSp>
        <p:nvCxnSpPr>
          <p:cNvPr id="8" name="直線單箭頭接點 13"/>
          <p:cNvCxnSpPr/>
          <p:nvPr/>
        </p:nvCxnSpPr>
        <p:spPr>
          <a:xfrm>
            <a:off x="3491880" y="5373216"/>
            <a:ext cx="0" cy="463482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362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 err="1"/>
              <a:t>Evalution</a:t>
            </a:r>
            <a:r>
              <a:rPr lang="en-US" altLang="zh-TW" sz="3600" b="1" dirty="0"/>
              <a:t> 5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412776"/>
            <a:ext cx="7488832" cy="47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47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Introduction</a:t>
            </a:r>
            <a:endParaRPr lang="zh-TW" altLang="en-US" sz="36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1412875"/>
            <a:ext cx="7878452" cy="4530725"/>
          </a:xfrm>
        </p:spPr>
        <p:txBody>
          <a:bodyPr/>
          <a:lstStyle/>
          <a:p>
            <a:r>
              <a:rPr lang="en-US" altLang="zh-TW" sz="2400" dirty="0">
                <a:latin typeface="Times New Roman" panose="02020603050405020304" pitchFamily="18" charset="0"/>
              </a:rPr>
              <a:t>The presented solution analyzes available network paths and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dynamically calculates delay </a:t>
            </a:r>
            <a:r>
              <a:rPr lang="en-US" altLang="zh-TW" sz="2400" dirty="0">
                <a:latin typeface="Times New Roman" panose="02020603050405020304" pitchFamily="18" charset="0"/>
              </a:rPr>
              <a:t>associated with the paths. Network management system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redirects the traffic to the path with minimal delay</a:t>
            </a:r>
            <a:r>
              <a:rPr lang="en-US" altLang="zh-TW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663" y="3351033"/>
            <a:ext cx="7397125" cy="275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87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Conclusions</a:t>
            </a:r>
            <a:endParaRPr lang="zh-TW" altLang="en-US" sz="36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429774"/>
            <a:ext cx="8166484" cy="4530725"/>
          </a:xfrm>
        </p:spPr>
        <p:txBody>
          <a:bodyPr/>
          <a:lstStyle/>
          <a:p>
            <a:r>
              <a:rPr lang="en-US" altLang="zh-TW" sz="2000" dirty="0">
                <a:latin typeface="Times New Roman" panose="02020603050405020304" pitchFamily="18" charset="0"/>
              </a:rPr>
              <a:t>Our solution is able to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discover changes in topology and path delays </a:t>
            </a:r>
            <a:r>
              <a:rPr lang="en-US" altLang="zh-TW" sz="2000" dirty="0">
                <a:latin typeface="Times New Roman" panose="02020603050405020304" pitchFamily="18" charset="0"/>
              </a:rPr>
              <a:t>and to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redirect the traffic </a:t>
            </a:r>
            <a:r>
              <a:rPr lang="en-US" altLang="zh-TW" sz="2000" dirty="0">
                <a:latin typeface="Times New Roman" panose="02020603050405020304" pitchFamily="18" charset="0"/>
              </a:rPr>
              <a:t>to minimize end-to-end delay between nodes.</a:t>
            </a:r>
          </a:p>
          <a:p>
            <a:endParaRPr lang="en-US" altLang="zh-TW" sz="2000" dirty="0">
              <a:latin typeface="Times New Roman" panose="02020603050405020304" pitchFamily="18" charset="0"/>
            </a:endParaRPr>
          </a:p>
          <a:p>
            <a:r>
              <a:rPr lang="en-US" altLang="zh-TW" sz="2000" dirty="0">
                <a:latin typeface="Times New Roman" panose="02020603050405020304" pitchFamily="18" charset="0"/>
              </a:rPr>
              <a:t>Reduce the latency by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63.1 % comparing to shortest path based routing</a:t>
            </a:r>
            <a:r>
              <a:rPr lang="en-US" altLang="zh-TW" sz="2000" dirty="0">
                <a:latin typeface="Times New Roman" panose="02020603050405020304" pitchFamily="18" charset="0"/>
              </a:rPr>
              <a:t>, which is typically based on number of hops.</a:t>
            </a:r>
          </a:p>
          <a:p>
            <a:endParaRPr lang="en-US" altLang="zh-TW" sz="2000" dirty="0">
              <a:latin typeface="Times New Roman" panose="02020603050405020304" pitchFamily="18" charset="0"/>
            </a:endParaRPr>
          </a:p>
          <a:p>
            <a:r>
              <a:rPr lang="en-US" altLang="zh-TW" sz="2000" dirty="0">
                <a:latin typeface="Times New Roman" panose="02020603050405020304" pitchFamily="18" charset="0"/>
              </a:rPr>
              <a:t>We observed that in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fast variations</a:t>
            </a:r>
            <a:r>
              <a:rPr lang="en-US" altLang="zh-TW" sz="2000" dirty="0">
                <a:latin typeface="Times New Roman" panose="02020603050405020304" pitchFamily="18" charset="0"/>
              </a:rPr>
              <a:t>, which may lead to wrong forwarding decisions.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Increasing the sampling frequency </a:t>
            </a:r>
            <a:r>
              <a:rPr lang="en-US" altLang="zh-TW" sz="2000" dirty="0">
                <a:latin typeface="Times New Roman" panose="02020603050405020304" pitchFamily="18" charset="0"/>
              </a:rPr>
              <a:t>may be a potential solution.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01502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Introduction</a:t>
            </a:r>
            <a:endParaRPr lang="zh-TW" altLang="en-US" sz="36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1412875"/>
            <a:ext cx="7878452" cy="4530725"/>
          </a:xfrm>
        </p:spPr>
        <p:txBody>
          <a:bodyPr/>
          <a:lstStyle/>
          <a:p>
            <a:r>
              <a:rPr lang="en-US" altLang="zh-TW" sz="2400" dirty="0">
                <a:latin typeface="Times New Roman" panose="02020603050405020304" pitchFamily="18" charset="0"/>
              </a:rPr>
              <a:t>In practice the most simple and effective approach to mitigate negative consequences of traffic growth is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providing overestimated network capacity</a:t>
            </a:r>
            <a:r>
              <a:rPr lang="en-US" altLang="zh-TW" sz="2400" dirty="0">
                <a:latin typeface="Times New Roman" panose="02020603050405020304" pitchFamily="18" charset="0"/>
              </a:rPr>
              <a:t>.</a:t>
            </a:r>
          </a:p>
          <a:p>
            <a:endParaRPr lang="en-US" altLang="zh-TW" sz="2400" dirty="0">
              <a:latin typeface="Times New Roman" panose="02020603050405020304" pitchFamily="18" charset="0"/>
            </a:endParaRPr>
          </a:p>
          <a:p>
            <a:r>
              <a:rPr lang="en-US" altLang="zh-TW" sz="2400" dirty="0">
                <a:latin typeface="Times New Roman" panose="02020603050405020304" pitchFamily="18" charset="0"/>
              </a:rPr>
              <a:t>But for some </a:t>
            </a:r>
            <a:r>
              <a:rPr lang="en-US" altLang="zh-TW" sz="2400" dirty="0" err="1">
                <a:latin typeface="Times New Roman" panose="02020603050405020304" pitchFamily="18" charset="0"/>
              </a:rPr>
              <a:t>IoT</a:t>
            </a:r>
            <a:r>
              <a:rPr lang="en-US" altLang="zh-TW" sz="2400" dirty="0">
                <a:latin typeface="Times New Roman" panose="02020603050405020304" pitchFamily="18" charset="0"/>
              </a:rPr>
              <a:t> services such solutions are not sufficient.</a:t>
            </a:r>
          </a:p>
          <a:p>
            <a:r>
              <a:rPr lang="en-US" altLang="zh-TW" sz="2400" dirty="0">
                <a:latin typeface="Times New Roman" panose="02020603050405020304" pitchFamily="18" charset="0"/>
              </a:rPr>
              <a:t>A doctor in a remote location or detection of a car accident. Both require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higher video quality </a:t>
            </a:r>
            <a:r>
              <a:rPr lang="en-US" altLang="zh-TW" sz="2400" dirty="0">
                <a:latin typeface="Times New Roman" panose="02020603050405020304" pitchFamily="18" charset="0"/>
              </a:rPr>
              <a:t>and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minimal latency</a:t>
            </a:r>
            <a:r>
              <a:rPr lang="en-US" altLang="zh-TW" sz="2400" dirty="0">
                <a:latin typeface="Times New Roman" panose="02020603050405020304" pitchFamily="18" charset="0"/>
              </a:rPr>
              <a:t>.</a:t>
            </a:r>
          </a:p>
          <a:p>
            <a:endParaRPr lang="en-US" altLang="zh-TW" sz="2400" dirty="0">
              <a:latin typeface="Times New Roman" panose="02020603050405020304" pitchFamily="18" charset="0"/>
            </a:endParaRPr>
          </a:p>
          <a:p>
            <a:r>
              <a:rPr lang="en-US" altLang="zh-TW" sz="2400" dirty="0">
                <a:latin typeface="Times New Roman" panose="02020603050405020304" pitchFamily="18" charset="0"/>
              </a:rPr>
              <a:t>If such situation happens, data become critical for a certain period of time, during which they need to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be managed with special treatment</a:t>
            </a:r>
            <a:r>
              <a:rPr lang="en-US" altLang="zh-TW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3091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-63858"/>
            <a:ext cx="6650724" cy="587883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Introduction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762000" y="1412875"/>
            <a:ext cx="4026024" cy="4530725"/>
          </a:xfrm>
        </p:spPr>
        <p:txBody>
          <a:bodyPr/>
          <a:lstStyle/>
          <a:p>
            <a:r>
              <a:rPr lang="en-US" altLang="zh-TW" sz="2000" dirty="0">
                <a:latin typeface="Times New Roman" panose="02020603050405020304" pitchFamily="18" charset="0"/>
              </a:rPr>
              <a:t>Delay Manager function</a:t>
            </a:r>
          </a:p>
          <a:p>
            <a:r>
              <a:rPr lang="en-US" altLang="zh-TW" sz="2000" dirty="0">
                <a:latin typeface="Times New Roman" panose="02020603050405020304" pitchFamily="18" charset="0"/>
              </a:rPr>
              <a:t>Path Resolver function</a:t>
            </a:r>
          </a:p>
          <a:p>
            <a:r>
              <a:rPr lang="en-US" altLang="zh-TW" sz="2000" dirty="0">
                <a:latin typeface="Times New Roman" panose="02020603050405020304" pitchFamily="18" charset="0"/>
              </a:rPr>
              <a:t>Delay Tracker function</a:t>
            </a: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0" y="5389762"/>
            <a:ext cx="8833768" cy="172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408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Introduction</a:t>
            </a:r>
            <a:endParaRPr lang="zh-TW" altLang="en-US" sz="36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1412875"/>
            <a:ext cx="7878452" cy="4530725"/>
          </a:xfrm>
        </p:spPr>
        <p:txBody>
          <a:bodyPr/>
          <a:lstStyle/>
          <a:p>
            <a:r>
              <a:rPr lang="en-US" altLang="zh-TW" sz="2000" dirty="0">
                <a:latin typeface="Times New Roman" panose="02020603050405020304" pitchFamily="18" charset="0"/>
              </a:rPr>
              <a:t>Path Resolving and Delay Tracking functions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run in parallel</a:t>
            </a:r>
            <a:r>
              <a:rPr lang="en-US" altLang="zh-TW" sz="2000" dirty="0">
                <a:latin typeface="Times New Roman" panose="02020603050405020304" pitchFamily="18" charset="0"/>
              </a:rPr>
              <a:t> and they are merely responsible for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monitoring activities</a:t>
            </a:r>
            <a:r>
              <a:rPr lang="en-US" altLang="zh-TW" sz="2000" dirty="0">
                <a:latin typeface="Times New Roman" panose="02020603050405020304" pitchFamily="18" charset="0"/>
              </a:rPr>
              <a:t>. </a:t>
            </a:r>
          </a:p>
          <a:p>
            <a:endParaRPr lang="en-US" altLang="zh-TW" sz="2000" dirty="0">
              <a:latin typeface="Times New Roman" panose="02020603050405020304" pitchFamily="18" charset="0"/>
            </a:endParaRPr>
          </a:p>
          <a:p>
            <a:r>
              <a:rPr lang="en-US" altLang="zh-TW" sz="2000" dirty="0">
                <a:latin typeface="Times New Roman" panose="02020603050405020304" pitchFamily="18" charset="0"/>
              </a:rPr>
              <a:t>On top of them the Delay Management function consumes the monitored information for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analysis and control activities</a:t>
            </a:r>
            <a:r>
              <a:rPr lang="en-US" altLang="zh-TW" sz="20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313" y="3468687"/>
            <a:ext cx="469582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34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Path Resolving</a:t>
            </a:r>
            <a:endParaRPr lang="zh-TW" altLang="en-US" sz="36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1412875"/>
            <a:ext cx="4674096" cy="4530725"/>
          </a:xfrm>
        </p:spPr>
        <p:txBody>
          <a:bodyPr/>
          <a:lstStyle/>
          <a:p>
            <a:r>
              <a:rPr lang="en-US" altLang="zh-TW" sz="2000" dirty="0">
                <a:latin typeface="Times New Roman" panose="02020603050405020304" pitchFamily="18" charset="0"/>
              </a:rPr>
              <a:t>The algorithm used for computing paths, that connect the pair of hosts, follows a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brute-force search </a:t>
            </a:r>
            <a:r>
              <a:rPr lang="en-US" altLang="zh-TW" sz="2000" dirty="0">
                <a:latin typeface="Times New Roman" panose="02020603050405020304" pitchFamily="18" charset="0"/>
              </a:rPr>
              <a:t>approach that is only capable to discover paths in networks with a ring-like topology.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164" y="111904"/>
            <a:ext cx="2843808" cy="16093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2" y="3501008"/>
            <a:ext cx="4762146" cy="118813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2043" y="1869721"/>
            <a:ext cx="3689929" cy="4415192"/>
          </a:xfrm>
          <a:prstGeom prst="rect">
            <a:avLst/>
          </a:prstGeom>
        </p:spPr>
      </p:pic>
      <p:cxnSp>
        <p:nvCxnSpPr>
          <p:cNvPr id="10" name="直線單箭頭接點 13"/>
          <p:cNvCxnSpPr/>
          <p:nvPr/>
        </p:nvCxnSpPr>
        <p:spPr>
          <a:xfrm flipH="1" flipV="1">
            <a:off x="5124155" y="4095074"/>
            <a:ext cx="617975" cy="6260"/>
          </a:xfrm>
          <a:prstGeom prst="straightConnector1">
            <a:avLst/>
          </a:prstGeom>
          <a:ln w="76200">
            <a:solidFill>
              <a:srgbClr val="FF33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3"/>
          <p:cNvCxnSpPr/>
          <p:nvPr/>
        </p:nvCxnSpPr>
        <p:spPr>
          <a:xfrm flipH="1" flipV="1">
            <a:off x="6831724" y="987235"/>
            <a:ext cx="189148" cy="360552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226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Path Resolving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164" y="111904"/>
            <a:ext cx="2843808" cy="160937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直線單箭頭接點 13"/>
          <p:cNvCxnSpPr/>
          <p:nvPr/>
        </p:nvCxnSpPr>
        <p:spPr>
          <a:xfrm flipH="1" flipV="1">
            <a:off x="6831724" y="987235"/>
            <a:ext cx="189148" cy="360552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352" y="1941704"/>
            <a:ext cx="5355824" cy="40989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73183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圖片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592" y="4314079"/>
            <a:ext cx="4199159" cy="129585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Delay Tracker</a:t>
            </a:r>
            <a:endParaRPr lang="zh-TW" altLang="en-US" sz="36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1412875"/>
            <a:ext cx="5898232" cy="4530725"/>
          </a:xfrm>
        </p:spPr>
        <p:txBody>
          <a:bodyPr/>
          <a:lstStyle/>
          <a:p>
            <a:r>
              <a:rPr lang="en-US" altLang="zh-TW" sz="2000" dirty="0">
                <a:latin typeface="Times New Roman" panose="02020603050405020304" pitchFamily="18" charset="0"/>
              </a:rPr>
              <a:t>This function aims to measure the </a:t>
            </a:r>
          </a:p>
          <a:p>
            <a:pPr marL="0" indent="0">
              <a:buNone/>
            </a:pPr>
            <a:r>
              <a:rPr lang="en-US" altLang="zh-TW" sz="2000" dirty="0">
                <a:latin typeface="Times New Roman" panose="02020603050405020304" pitchFamily="18" charset="0"/>
              </a:rPr>
              <a:t>(near) real-time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latency of network paths</a:t>
            </a:r>
            <a:r>
              <a:rPr lang="en-US" altLang="zh-TW" sz="2000" dirty="0">
                <a:latin typeface="Times New Roman" panose="02020603050405020304" pitchFamily="18" charset="0"/>
              </a:rPr>
              <a:t>.</a:t>
            </a:r>
          </a:p>
          <a:p>
            <a:endParaRPr lang="en-US" altLang="zh-TW" sz="2000" dirty="0">
              <a:latin typeface="Times New Roman" panose="02020603050405020304" pitchFamily="18" charset="0"/>
            </a:endParaRPr>
          </a:p>
          <a:p>
            <a:r>
              <a:rPr lang="en-US" altLang="zh-TW" sz="2000" dirty="0">
                <a:latin typeface="Times New Roman" panose="02020603050405020304" pitchFamily="18" charset="0"/>
              </a:rPr>
              <a:t>Probe Packet : Controller – Switches – Controller</a:t>
            </a:r>
          </a:p>
          <a:p>
            <a:r>
              <a:rPr lang="en-US" altLang="zh-TW" sz="2000" dirty="0">
                <a:latin typeface="Times New Roman" panose="02020603050405020304" pitchFamily="18" charset="0"/>
              </a:rPr>
              <a:t>Echo Packet : Controller - Switch 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164" y="111904"/>
            <a:ext cx="2843808" cy="160937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直線單箭頭接點 13"/>
          <p:cNvCxnSpPr/>
          <p:nvPr/>
        </p:nvCxnSpPr>
        <p:spPr>
          <a:xfrm flipV="1">
            <a:off x="8611019" y="951012"/>
            <a:ext cx="73378" cy="405097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圖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190" y="3352516"/>
            <a:ext cx="2562882" cy="668210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48" y="5268163"/>
            <a:ext cx="4533657" cy="1055725"/>
          </a:xfrm>
          <a:prstGeom prst="rect">
            <a:avLst/>
          </a:prstGeom>
        </p:spPr>
      </p:pic>
      <p:cxnSp>
        <p:nvCxnSpPr>
          <p:cNvPr id="27" name="直線單箭頭接點 13"/>
          <p:cNvCxnSpPr/>
          <p:nvPr/>
        </p:nvCxnSpPr>
        <p:spPr>
          <a:xfrm flipV="1">
            <a:off x="863588" y="4085144"/>
            <a:ext cx="252028" cy="1129549"/>
          </a:xfrm>
          <a:prstGeom prst="straightConnector1">
            <a:avLst/>
          </a:prstGeom>
          <a:ln w="38100"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13"/>
          <p:cNvCxnSpPr/>
          <p:nvPr/>
        </p:nvCxnSpPr>
        <p:spPr>
          <a:xfrm flipH="1">
            <a:off x="935597" y="5268163"/>
            <a:ext cx="2775519" cy="0"/>
          </a:xfrm>
          <a:prstGeom prst="straightConnector1">
            <a:avLst/>
          </a:prstGeom>
          <a:ln w="38100"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13"/>
          <p:cNvCxnSpPr/>
          <p:nvPr/>
        </p:nvCxnSpPr>
        <p:spPr>
          <a:xfrm>
            <a:off x="3527884" y="4085144"/>
            <a:ext cx="267450" cy="1129549"/>
          </a:xfrm>
          <a:prstGeom prst="straightConnector1">
            <a:avLst/>
          </a:prstGeom>
          <a:ln w="38100"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13"/>
          <p:cNvCxnSpPr/>
          <p:nvPr/>
        </p:nvCxnSpPr>
        <p:spPr>
          <a:xfrm flipV="1">
            <a:off x="1091190" y="4121616"/>
            <a:ext cx="241103" cy="1035886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13"/>
          <p:cNvCxnSpPr/>
          <p:nvPr/>
        </p:nvCxnSpPr>
        <p:spPr>
          <a:xfrm flipH="1" flipV="1">
            <a:off x="3310826" y="4113740"/>
            <a:ext cx="227602" cy="1072356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內容版面配置區 2"/>
          <p:cNvSpPr txBox="1">
            <a:spLocks/>
          </p:cNvSpPr>
          <p:nvPr/>
        </p:nvSpPr>
        <p:spPr bwMode="auto">
          <a:xfrm>
            <a:off x="299138" y="3894920"/>
            <a:ext cx="816478" cy="419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2000" kern="0" dirty="0">
                <a:solidFill>
                  <a:srgbClr val="0000FF"/>
                </a:solidFill>
                <a:latin typeface="Times New Roman" panose="02020603050405020304" pitchFamily="18" charset="0"/>
              </a:rPr>
              <a:t>Probe</a:t>
            </a:r>
          </a:p>
        </p:txBody>
      </p:sp>
      <p:sp>
        <p:nvSpPr>
          <p:cNvPr id="41" name="內容版面配置區 2"/>
          <p:cNvSpPr txBox="1">
            <a:spLocks/>
          </p:cNvSpPr>
          <p:nvPr/>
        </p:nvSpPr>
        <p:spPr bwMode="auto">
          <a:xfrm>
            <a:off x="2664441" y="4562245"/>
            <a:ext cx="816478" cy="419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2000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Echo</a:t>
            </a:r>
          </a:p>
        </p:txBody>
      </p:sp>
      <p:cxnSp>
        <p:nvCxnSpPr>
          <p:cNvPr id="44" name="直線單箭頭接點 13"/>
          <p:cNvCxnSpPr/>
          <p:nvPr/>
        </p:nvCxnSpPr>
        <p:spPr>
          <a:xfrm>
            <a:off x="1115616" y="5539626"/>
            <a:ext cx="612068" cy="0"/>
          </a:xfrm>
          <a:prstGeom prst="straightConnector1">
            <a:avLst/>
          </a:prstGeom>
          <a:ln w="38100">
            <a:solidFill>
              <a:schemeClr val="tx1"/>
            </a:solidFill>
            <a:prstDash val="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13"/>
          <p:cNvCxnSpPr/>
          <p:nvPr/>
        </p:nvCxnSpPr>
        <p:spPr>
          <a:xfrm>
            <a:off x="2395933" y="5539626"/>
            <a:ext cx="1142461" cy="0"/>
          </a:xfrm>
          <a:prstGeom prst="straightConnector1">
            <a:avLst/>
          </a:prstGeom>
          <a:ln w="38100">
            <a:solidFill>
              <a:schemeClr val="tx1"/>
            </a:solidFill>
            <a:prstDash val="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479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Delay Manager</a:t>
            </a:r>
            <a:endParaRPr lang="zh-TW" altLang="en-US" sz="36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1412875"/>
            <a:ext cx="8022468" cy="4530725"/>
          </a:xfrm>
        </p:spPr>
        <p:txBody>
          <a:bodyPr/>
          <a:lstStyle/>
          <a:p>
            <a:endParaRPr lang="en-US" altLang="zh-TW" sz="2000" dirty="0">
              <a:latin typeface="Times New Roman" panose="02020603050405020304" pitchFamily="18" charset="0"/>
            </a:endParaRPr>
          </a:p>
          <a:p>
            <a:r>
              <a:rPr lang="en-US" altLang="zh-TW" sz="2000" dirty="0">
                <a:latin typeface="Times New Roman" panose="02020603050405020304" pitchFamily="18" charset="0"/>
              </a:rPr>
              <a:t>Logic of Delay Management basically performs a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delay sensitive routing</a:t>
            </a:r>
            <a:r>
              <a:rPr lang="en-US" altLang="zh-TW" sz="2000" dirty="0">
                <a:latin typeface="Times New Roman" panose="02020603050405020304" pitchFamily="18" charset="0"/>
              </a:rPr>
              <a:t>, which means that it makes (near) real time decisions to select the most appropriate path among the available ones that will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keep the latency as low as possible</a:t>
            </a:r>
            <a:r>
              <a:rPr lang="en-US" altLang="zh-TW" sz="20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164" y="111904"/>
            <a:ext cx="2843808" cy="160937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直線單箭頭接點 13"/>
          <p:cNvCxnSpPr/>
          <p:nvPr/>
        </p:nvCxnSpPr>
        <p:spPr>
          <a:xfrm>
            <a:off x="8232762" y="759372"/>
            <a:ext cx="371686" cy="221356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103" y="3153063"/>
            <a:ext cx="5807994" cy="30094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16748013"/>
      </p:ext>
    </p:extLst>
  </p:cSld>
  <p:clrMapOvr>
    <a:masterClrMapping/>
  </p:clrMapOvr>
</p:sld>
</file>

<file path=ppt/theme/theme1.xml><?xml version="1.0" encoding="utf-8"?>
<a:theme xmlns:a="http://schemas.openxmlformats.org/drawingml/2006/main" name="Studio">
  <a:themeElements>
    <a:clrScheme name="Studio 2">
      <a:dk1>
        <a:srgbClr val="000000"/>
      </a:dk1>
      <a:lt1>
        <a:srgbClr val="FFFFFF"/>
      </a:lt1>
      <a:dk2>
        <a:srgbClr val="3732A0"/>
      </a:dk2>
      <a:lt2>
        <a:srgbClr val="666699"/>
      </a:lt2>
      <a:accent1>
        <a:srgbClr val="CCCCFF"/>
      </a:accent1>
      <a:accent2>
        <a:srgbClr val="009999"/>
      </a:accent2>
      <a:accent3>
        <a:srgbClr val="FFFFFF"/>
      </a:accent3>
      <a:accent4>
        <a:srgbClr val="000000"/>
      </a:accent4>
      <a:accent5>
        <a:srgbClr val="E2E2FF"/>
      </a:accent5>
      <a:accent6>
        <a:srgbClr val="008A8A"/>
      </a:accent6>
      <a:hlink>
        <a:srgbClr val="3366CC"/>
      </a:hlink>
      <a:folHlink>
        <a:srgbClr val="9094B8"/>
      </a:folHlink>
    </a:clrScheme>
    <a:fontScheme name="自訂 1">
      <a:majorFont>
        <a:latin typeface="Cambria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84114</TotalTime>
  <Words>914</Words>
  <Application>Microsoft Office PowerPoint</Application>
  <PresentationFormat>如螢幕大小 (4:3)</PresentationFormat>
  <Paragraphs>144</Paragraphs>
  <Slides>20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8" baseType="lpstr">
      <vt:lpstr>新細明體</vt:lpstr>
      <vt:lpstr>標楷體</vt:lpstr>
      <vt:lpstr>Arial</vt:lpstr>
      <vt:lpstr>Arial Black</vt:lpstr>
      <vt:lpstr>Cambria</vt:lpstr>
      <vt:lpstr>Times New Roman</vt:lpstr>
      <vt:lpstr>Wingdings</vt:lpstr>
      <vt:lpstr>Studio</vt:lpstr>
      <vt:lpstr>Minimizing latency of critical traffic through SDN</vt:lpstr>
      <vt:lpstr>Introduction</vt:lpstr>
      <vt:lpstr>Introduction</vt:lpstr>
      <vt:lpstr>Introduction</vt:lpstr>
      <vt:lpstr>Introduction</vt:lpstr>
      <vt:lpstr>Path Resolving</vt:lpstr>
      <vt:lpstr>Path Resolving</vt:lpstr>
      <vt:lpstr>Delay Tracker</vt:lpstr>
      <vt:lpstr>Delay Manager</vt:lpstr>
      <vt:lpstr>Evalution 1</vt:lpstr>
      <vt:lpstr>Evalution 1</vt:lpstr>
      <vt:lpstr>Evalution 2</vt:lpstr>
      <vt:lpstr>Evalution 2</vt:lpstr>
      <vt:lpstr>Evalution 3</vt:lpstr>
      <vt:lpstr>Evalution 2</vt:lpstr>
      <vt:lpstr>Evalution 4</vt:lpstr>
      <vt:lpstr>Evalution 4</vt:lpstr>
      <vt:lpstr>Evalution 5</vt:lpstr>
      <vt:lpstr>Evalution 5</vt:lpstr>
      <vt:lpstr>Conclusions</vt:lpstr>
    </vt:vector>
  </TitlesOfParts>
  <Company>mediahome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Thesis_ECDS</dc:title>
  <dc:creator>MinYuanTsai</dc:creator>
  <cp:lastModifiedBy>ch943</cp:lastModifiedBy>
  <cp:revision>3093</cp:revision>
  <cp:lastPrinted>2013-07-22T14:09:02Z</cp:lastPrinted>
  <dcterms:created xsi:type="dcterms:W3CDTF">2004-07-16T19:12:18Z</dcterms:created>
  <dcterms:modified xsi:type="dcterms:W3CDTF">2016-11-02T00:06:22Z</dcterms:modified>
</cp:coreProperties>
</file>